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07200" cy="99393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FFFF"/>
    <a:srgbClr val="CCFFFF"/>
    <a:srgbClr val="FFF200"/>
    <a:srgbClr val="0068B7"/>
    <a:srgbClr val="00719C"/>
    <a:srgbClr val="2EA7F4"/>
    <a:srgbClr val="8FC31F"/>
    <a:srgbClr val="F39800"/>
    <a:srgbClr val="C30D05"/>
    <a:srgbClr val="FFF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3054" y="138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50279" cy="496741"/>
          </a:xfrm>
          <a:prstGeom prst="rect">
            <a:avLst/>
          </a:prstGeom>
        </p:spPr>
        <p:txBody>
          <a:bodyPr vert="horz" lIns="86142" tIns="43072" rIns="86142" bIns="43072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448" y="1"/>
            <a:ext cx="2950279" cy="496741"/>
          </a:xfrm>
          <a:prstGeom prst="rect">
            <a:avLst/>
          </a:prstGeom>
        </p:spPr>
        <p:txBody>
          <a:bodyPr vert="horz" lIns="86142" tIns="43072" rIns="86142" bIns="43072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2024/4/15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1091"/>
            <a:ext cx="2950279" cy="496740"/>
          </a:xfrm>
          <a:prstGeom prst="rect">
            <a:avLst/>
          </a:prstGeom>
        </p:spPr>
        <p:txBody>
          <a:bodyPr vert="horz" lIns="86142" tIns="43072" rIns="86142" bIns="43072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448" y="9441091"/>
            <a:ext cx="2950279" cy="496740"/>
          </a:xfrm>
          <a:prstGeom prst="rect">
            <a:avLst/>
          </a:prstGeom>
        </p:spPr>
        <p:txBody>
          <a:bodyPr vert="horz" lIns="86142" tIns="43072" rIns="86142" bIns="43072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49786" cy="498692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1"/>
            <a:ext cx="2949786" cy="498692"/>
          </a:xfrm>
          <a:prstGeom prst="rect">
            <a:avLst/>
          </a:prstGeom>
        </p:spPr>
        <p:txBody>
          <a:bodyPr vert="horz" lIns="91537" tIns="45768" rIns="91537" bIns="45768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2024/4/15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7" tIns="45768" rIns="91537" bIns="4576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9"/>
            <a:ext cx="5445760" cy="3913614"/>
          </a:xfrm>
          <a:prstGeom prst="rect">
            <a:avLst/>
          </a:prstGeom>
        </p:spPr>
        <p:txBody>
          <a:bodyPr vert="horz" lIns="91537" tIns="45768" rIns="91537" bIns="4576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51"/>
            <a:ext cx="2949786" cy="498691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51"/>
            <a:ext cx="2949786" cy="498691"/>
          </a:xfrm>
          <a:prstGeom prst="rect">
            <a:avLst/>
          </a:prstGeom>
        </p:spPr>
        <p:txBody>
          <a:bodyPr vert="horz" lIns="91537" tIns="45768" rIns="91537" bIns="45768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54192" y="5287211"/>
            <a:ext cx="959878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88779" y="1817952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7EC3BC-FB79-8613-BCE1-245E4E785072}"/>
              </a:ext>
            </a:extLst>
          </p:cNvPr>
          <p:cNvSpPr/>
          <p:nvPr/>
        </p:nvSpPr>
        <p:spPr>
          <a:xfrm>
            <a:off x="0" y="10098941"/>
            <a:ext cx="7775575" cy="809615"/>
          </a:xfrm>
          <a:prstGeom prst="rect">
            <a:avLst/>
          </a:prstGeom>
          <a:solidFill>
            <a:srgbClr val="D9FFFF"/>
          </a:solidFill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4" name="グループ化 53"/>
          <p:cNvGrpSpPr/>
          <p:nvPr/>
        </p:nvGrpSpPr>
        <p:grpSpPr>
          <a:xfrm>
            <a:off x="-9168" y="-852716"/>
            <a:ext cx="7781156" cy="4393875"/>
            <a:chOff x="0" y="0"/>
            <a:chExt cx="7775575" cy="4260829"/>
          </a:xfrm>
        </p:grpSpPr>
        <p:pic>
          <p:nvPicPr>
            <p:cNvPr id="55" name="図 5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" y="469109"/>
              <a:ext cx="7775464" cy="3791720"/>
            </a:xfrm>
            <a:prstGeom prst="rect">
              <a:avLst/>
            </a:prstGeom>
          </p:spPr>
        </p:pic>
        <p:pic>
          <p:nvPicPr>
            <p:cNvPr id="58" name="図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7775575" cy="4110207"/>
            </a:xfrm>
            <a:prstGeom prst="rect">
              <a:avLst/>
            </a:prstGeom>
          </p:spPr>
        </p:pic>
      </p:grpSp>
      <p:sp>
        <p:nvSpPr>
          <p:cNvPr id="53" name="角丸四角形 52"/>
          <p:cNvSpPr/>
          <p:nvPr/>
        </p:nvSpPr>
        <p:spPr>
          <a:xfrm>
            <a:off x="6202276" y="2017117"/>
            <a:ext cx="1252906" cy="984885"/>
          </a:xfrm>
          <a:prstGeom prst="ellipse">
            <a:avLst/>
          </a:prstGeom>
          <a:solidFill>
            <a:srgbClr val="FFF200"/>
          </a:solidFill>
          <a:ln w="50800">
            <a:solidFill>
              <a:srgbClr val="0068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200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</a:t>
            </a:r>
            <a:endParaRPr lang="en-US" altLang="ja-JP" sz="2000" dirty="0">
              <a:solidFill>
                <a:srgbClr val="0068B7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68B7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無料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432909" y="3617195"/>
            <a:ext cx="6690284" cy="1915127"/>
            <a:chOff x="498141" y="4304580"/>
            <a:chExt cx="3387458" cy="1026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正方形/長方形 18"/>
            <p:cNvSpPr/>
            <p:nvPr/>
          </p:nvSpPr>
          <p:spPr>
            <a:xfrm>
              <a:off x="498143" y="4304580"/>
              <a:ext cx="3387456" cy="1026000"/>
            </a:xfrm>
            <a:prstGeom prst="rect">
              <a:avLst/>
            </a:prstGeom>
            <a:solidFill>
              <a:srgbClr val="FFFCD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98141" y="4304580"/>
              <a:ext cx="412794" cy="1026000"/>
            </a:xfrm>
            <a:prstGeom prst="rect">
              <a:avLst/>
            </a:prstGeom>
            <a:solidFill>
              <a:srgbClr val="F39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1420591" y="4076798"/>
            <a:ext cx="5353958" cy="1015663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)14:00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講演：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～中国ビジネス今昔話、今知っておくべきこと～　　　　　　　　</a:t>
            </a: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講師：国際ビジネスサポートセンター　専門アドバイザー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中国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日中ビジネスサービス有限会社 代表取締役 仙波 慶子 氏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1" y="369958"/>
            <a:ext cx="7775575" cy="1354217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algn="ctr"/>
            <a:r>
              <a:rPr lang="ja-JP" altLang="en-US" sz="4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国際ビジネスサポートセンター</a:t>
            </a:r>
            <a:endParaRPr lang="en-US" altLang="ja-JP" sz="4400" b="1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50000"/>
                  </a:prst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4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専門分野</a:t>
            </a:r>
            <a:r>
              <a:rPr lang="en-US" altLang="ja-JP" sz="4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lang="ja-JP" altLang="en-US" sz="4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講座</a:t>
            </a:r>
            <a:r>
              <a:rPr lang="en-US" altLang="ja-JP" sz="4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4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全２回</a:t>
            </a:r>
            <a:r>
              <a:rPr lang="en-US" altLang="ja-JP" sz="4400" b="1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599662" y="1825969"/>
            <a:ext cx="7172326" cy="1292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大阪産業局 国際ビジネスサポートセンターでは、経験豊富な常駐コーディネーターが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府内中小企業の皆様からのご相談を無料でお受けしています。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極めて専門的な分野や特定の国・地域に関する相談については、その分野の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専門アドバイザーと連携し、皆様の課題解決に向けサポートします。</a:t>
            </a:r>
          </a:p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本セミナーでは、第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回「中国」、第</a:t>
            </a:r>
            <a:r>
              <a: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回「英文契約書」をテーマに、それぞれの分野の</a:t>
            </a:r>
            <a:endParaRPr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専門アドバイザーが事例紹介を交えて分かりやすく解説します！</a:t>
            </a:r>
          </a:p>
          <a:p>
            <a:endParaRPr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518131" y="7843507"/>
            <a:ext cx="4808249" cy="276030"/>
            <a:chOff x="518132" y="8250443"/>
            <a:chExt cx="4808249" cy="276030"/>
          </a:xfrm>
        </p:grpSpPr>
        <p:sp>
          <p:nvSpPr>
            <p:cNvPr id="68" name="正方形/長方形 67">
              <a:extLst>
                <a:ext uri="{FF2B5EF4-FFF2-40B4-BE49-F238E27FC236}">
                  <a16:creationId xmlns:a16="http://schemas.microsoft.com/office/drawing/2014/main" id="{BB0E4F4B-C59A-BA70-D2D8-5C5F54F933C2}"/>
                </a:ext>
              </a:extLst>
            </p:cNvPr>
            <p:cNvSpPr/>
            <p:nvPr/>
          </p:nvSpPr>
          <p:spPr>
            <a:xfrm>
              <a:off x="518132" y="8250443"/>
              <a:ext cx="811533" cy="265870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場所</a:t>
              </a:r>
            </a:p>
          </p:txBody>
        </p:sp>
        <p:sp>
          <p:nvSpPr>
            <p:cNvPr id="71" name="正方形/長方形 70">
              <a:extLst>
                <a:ext uri="{FF2B5EF4-FFF2-40B4-BE49-F238E27FC236}">
                  <a16:creationId xmlns:a16="http://schemas.microsoft.com/office/drawing/2014/main" id="{ECA764B2-3284-3001-D928-C62658318A3F}"/>
                </a:ext>
              </a:extLst>
            </p:cNvPr>
            <p:cNvSpPr/>
            <p:nvPr/>
          </p:nvSpPr>
          <p:spPr>
            <a:xfrm>
              <a:off x="2701810" y="8250443"/>
              <a:ext cx="811533" cy="265870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申込締切</a:t>
              </a:r>
            </a:p>
          </p:txBody>
        </p:sp>
        <p:sp>
          <p:nvSpPr>
            <p:cNvPr id="73" name="正方形/長方形 72">
              <a:extLst>
                <a:ext uri="{FF2B5EF4-FFF2-40B4-BE49-F238E27FC236}">
                  <a16:creationId xmlns:a16="http://schemas.microsoft.com/office/drawing/2014/main" id="{DB73FAAA-CC93-9399-77FB-0426293CAF4E}"/>
                </a:ext>
              </a:extLst>
            </p:cNvPr>
            <p:cNvSpPr/>
            <p:nvPr/>
          </p:nvSpPr>
          <p:spPr>
            <a:xfrm>
              <a:off x="1405562" y="8272557"/>
              <a:ext cx="1100565" cy="25391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オンライン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792B5426-B08B-05E9-1587-C0D141003E00}"/>
                </a:ext>
              </a:extLst>
            </p:cNvPr>
            <p:cNvSpPr/>
            <p:nvPr/>
          </p:nvSpPr>
          <p:spPr>
            <a:xfrm>
              <a:off x="3588323" y="8288276"/>
              <a:ext cx="1738058" cy="18466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各回の前日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17:00</a:t>
              </a: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09121" y="8343091"/>
            <a:ext cx="6917860" cy="282950"/>
            <a:chOff x="518131" y="8546490"/>
            <a:chExt cx="6917860" cy="282950"/>
          </a:xfrm>
        </p:grpSpPr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D599BD65-375F-FC69-75E9-28AD570CF666}"/>
                </a:ext>
              </a:extLst>
            </p:cNvPr>
            <p:cNvSpPr/>
            <p:nvPr/>
          </p:nvSpPr>
          <p:spPr>
            <a:xfrm>
              <a:off x="518131" y="8546490"/>
              <a:ext cx="811533" cy="265870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お申込</a:t>
              </a:r>
              <a:endPara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DDCFD1E0-C1C0-C6FE-600A-EBA37BF13562}"/>
                </a:ext>
              </a:extLst>
            </p:cNvPr>
            <p:cNvSpPr txBox="1"/>
            <p:nvPr/>
          </p:nvSpPr>
          <p:spPr>
            <a:xfrm>
              <a:off x="1322069" y="8552441"/>
              <a:ext cx="611392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https://www.obda.or.jp/ibo_events_all/ibo_events/bsc_seminar2024.html </a:t>
              </a:r>
              <a:endPara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AD2859E5-B4C1-F512-C460-62EB7A05C245}"/>
              </a:ext>
            </a:extLst>
          </p:cNvPr>
          <p:cNvSpPr/>
          <p:nvPr/>
        </p:nvSpPr>
        <p:spPr>
          <a:xfrm>
            <a:off x="518131" y="10165159"/>
            <a:ext cx="811533" cy="265870"/>
          </a:xfrm>
          <a:prstGeom prst="rect">
            <a:avLst/>
          </a:prstGeom>
          <a:solidFill>
            <a:srgbClr val="006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C5E864D4-120C-9D47-C378-6D947FAE9A09}"/>
              </a:ext>
            </a:extLst>
          </p:cNvPr>
          <p:cNvSpPr/>
          <p:nvPr/>
        </p:nvSpPr>
        <p:spPr>
          <a:xfrm>
            <a:off x="3968051" y="10342953"/>
            <a:ext cx="363605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担当：国際事業部　北川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06-6947-4088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ibo@obda.or.jp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3C12B2F-854D-6397-426F-BB35FC9458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473" y="10110015"/>
            <a:ext cx="2425700" cy="714635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509121" y="8863633"/>
            <a:ext cx="4672819" cy="265870"/>
            <a:chOff x="518131" y="8956702"/>
            <a:chExt cx="4672819" cy="265870"/>
          </a:xfrm>
        </p:grpSpPr>
        <p:sp>
          <p:nvSpPr>
            <p:cNvPr id="79" name="正方形/長方形 78">
              <a:extLst>
                <a:ext uri="{FF2B5EF4-FFF2-40B4-BE49-F238E27FC236}">
                  <a16:creationId xmlns:a16="http://schemas.microsoft.com/office/drawing/2014/main" id="{BC89C4C8-A28A-BA59-39FC-1F4373FBC8E6}"/>
                </a:ext>
              </a:extLst>
            </p:cNvPr>
            <p:cNvSpPr/>
            <p:nvPr/>
          </p:nvSpPr>
          <p:spPr>
            <a:xfrm>
              <a:off x="518131" y="8956702"/>
              <a:ext cx="811533" cy="265870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主催</a:t>
              </a:r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C7AA2C04-05F9-F1A2-BE78-A66754D69110}"/>
                </a:ext>
              </a:extLst>
            </p:cNvPr>
            <p:cNvSpPr/>
            <p:nvPr/>
          </p:nvSpPr>
          <p:spPr>
            <a:xfrm>
              <a:off x="1405562" y="8999334"/>
              <a:ext cx="3785388" cy="169277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US" altLang="zh-TW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lang="zh-TW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公財</a:t>
              </a:r>
              <a:r>
                <a:rPr lang="en-US" altLang="zh-TW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lang="zh-TW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大阪産業局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2763751" y="9690899"/>
            <a:ext cx="2235315" cy="361986"/>
            <a:chOff x="2631960" y="8890968"/>
            <a:chExt cx="2235315" cy="361986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9A4AA43C-013F-F8C2-2DEA-12ABC327132C}"/>
                </a:ext>
              </a:extLst>
            </p:cNvPr>
            <p:cNvSpPr/>
            <p:nvPr/>
          </p:nvSpPr>
          <p:spPr>
            <a:xfrm>
              <a:off x="2631960" y="8890968"/>
              <a:ext cx="1652330" cy="223206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大阪産業局　国際</a:t>
              </a: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24375E9B-E781-8956-5072-484B6AF3EF8C}"/>
                </a:ext>
              </a:extLst>
            </p:cNvPr>
            <p:cNvSpPr/>
            <p:nvPr/>
          </p:nvSpPr>
          <p:spPr>
            <a:xfrm>
              <a:off x="4321599" y="8890968"/>
              <a:ext cx="498078" cy="2232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検索</a:t>
              </a:r>
            </a:p>
          </p:txBody>
        </p:sp>
        <p:sp>
          <p:nvSpPr>
            <p:cNvPr id="40" name="矢印: 下 39">
              <a:extLst>
                <a:ext uri="{FF2B5EF4-FFF2-40B4-BE49-F238E27FC236}">
                  <a16:creationId xmlns:a16="http://schemas.microsoft.com/office/drawing/2014/main" id="{C873CF54-A178-A364-0991-59F818A1DEAC}"/>
                </a:ext>
              </a:extLst>
            </p:cNvPr>
            <p:cNvSpPr/>
            <p:nvPr/>
          </p:nvSpPr>
          <p:spPr>
            <a:xfrm rot="8712943">
              <a:off x="4726305" y="9081632"/>
              <a:ext cx="140970" cy="171322"/>
            </a:xfrm>
            <a:prstGeom prst="downArrow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438811" y="5691923"/>
            <a:ext cx="6690280" cy="1874812"/>
            <a:chOff x="498140" y="4304580"/>
            <a:chExt cx="3387459" cy="1026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2" name="正方形/長方形 21"/>
            <p:cNvSpPr/>
            <p:nvPr/>
          </p:nvSpPr>
          <p:spPr>
            <a:xfrm>
              <a:off x="498143" y="4304580"/>
              <a:ext cx="3387456" cy="1026000"/>
            </a:xfrm>
            <a:prstGeom prst="rect">
              <a:avLst/>
            </a:prstGeom>
            <a:solidFill>
              <a:srgbClr val="FFFCD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98140" y="4304580"/>
              <a:ext cx="411260" cy="1026000"/>
            </a:xfrm>
            <a:prstGeom prst="rect">
              <a:avLst/>
            </a:prstGeom>
            <a:solidFill>
              <a:srgbClr val="8FC31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</p:grp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29015DBB-DD01-D0B9-54AD-132EFB936495}"/>
              </a:ext>
            </a:extLst>
          </p:cNvPr>
          <p:cNvSpPr/>
          <p:nvPr/>
        </p:nvSpPr>
        <p:spPr>
          <a:xfrm>
            <a:off x="518131" y="4399657"/>
            <a:ext cx="721392" cy="295850"/>
          </a:xfrm>
          <a:prstGeom prst="rect">
            <a:avLst/>
          </a:prstGeom>
        </p:spPr>
        <p:txBody>
          <a:bodyPr vert="horz" wrap="square" lIns="0" tIns="0" rIns="0" bIns="0" anchor="ctr" anchorCtr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1653299" y="6027236"/>
            <a:ext cx="5040009" cy="129266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日時：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木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)14:00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貿易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輸出入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取引とトラブル防止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～事例から学ぶ貿易関連の英文契約～</a:t>
            </a:r>
          </a:p>
          <a:p>
            <a:pPr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講師：国際ビジネスサポートセンター　専門アドバイザー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英文契約書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中矢一虎法務事務所</a:t>
            </a:r>
            <a:r>
              <a:rPr lang="en-US" altLang="zh-TW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司法書士 行政書士</a:t>
            </a:r>
            <a:r>
              <a:rPr lang="en-US" altLang="zh-TW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zh-TW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代表 中矢 一虎 氏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5D429434-9110-90A1-4A12-A98A555A7AAA}"/>
              </a:ext>
            </a:extLst>
          </p:cNvPr>
          <p:cNvSpPr/>
          <p:nvPr/>
        </p:nvSpPr>
        <p:spPr>
          <a:xfrm>
            <a:off x="518131" y="6550421"/>
            <a:ext cx="721392" cy="295850"/>
          </a:xfrm>
          <a:prstGeom prst="rect">
            <a:avLst/>
          </a:prstGeom>
        </p:spPr>
        <p:txBody>
          <a:bodyPr vert="horz" wrap="square" lIns="0" tIns="0" rIns="0" bIns="0" anchor="ctr" anchorCtr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87" y="8987182"/>
            <a:ext cx="728617" cy="728617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71E7317B-408B-B8AE-2B3A-CBFD165B3FB8}"/>
              </a:ext>
            </a:extLst>
          </p:cNvPr>
          <p:cNvGrpSpPr/>
          <p:nvPr/>
        </p:nvGrpSpPr>
        <p:grpSpPr>
          <a:xfrm>
            <a:off x="518131" y="9298296"/>
            <a:ext cx="4672819" cy="381186"/>
            <a:chOff x="518131" y="8956702"/>
            <a:chExt cx="4672819" cy="381186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8F687047-CD58-9C11-201A-D9B8A34C3A06}"/>
                </a:ext>
              </a:extLst>
            </p:cNvPr>
            <p:cNvSpPr/>
            <p:nvPr/>
          </p:nvSpPr>
          <p:spPr>
            <a:xfrm>
              <a:off x="518131" y="8956702"/>
              <a:ext cx="811533" cy="265870"/>
            </a:xfrm>
            <a:prstGeom prst="rect">
              <a:avLst/>
            </a:prstGeom>
            <a:solidFill>
              <a:srgbClr val="0068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後援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D7F51183-24F6-EEC6-B064-66D476F5C804}"/>
                </a:ext>
              </a:extLst>
            </p:cNvPr>
            <p:cNvSpPr/>
            <p:nvPr/>
          </p:nvSpPr>
          <p:spPr>
            <a:xfrm>
              <a:off x="1405562" y="8999334"/>
              <a:ext cx="3785388" cy="33855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大阪国際ビジネスコンソーシアム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32206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1598</TotalTime>
  <Words>294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Bookman Old Style</vt:lpstr>
      <vt:lpstr>Calibri</vt:lpstr>
      <vt:lpstr>Gill Sans MT</vt:lpstr>
      <vt:lpstr>Wingdings</vt:lpstr>
      <vt:lpstr>Wingdings 3</vt:lpstr>
      <vt:lpstr>アース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北川 ふみ</cp:lastModifiedBy>
  <cp:revision>162</cp:revision>
  <cp:lastPrinted>2024-04-08T05:17:40Z</cp:lastPrinted>
  <dcterms:created xsi:type="dcterms:W3CDTF">2013-08-07T01:16:52Z</dcterms:created>
  <dcterms:modified xsi:type="dcterms:W3CDTF">2024-04-15T01:49:07Z</dcterms:modified>
</cp:coreProperties>
</file>